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6" r:id="rId20"/>
    <p:sldId id="277" r:id="rId21"/>
    <p:sldId id="342" r:id="rId22"/>
  </p:sldIdLst>
  <p:sldSz cx="36576000" cy="20574000"/>
  <p:notesSz cx="6858000" cy="9144000"/>
  <p:embeddedFontLst>
    <p:embeddedFont>
      <p:font typeface="NVIDIA Sans" panose="020B0503020203020204" pitchFamily="34" charset="0"/>
      <p:regular r:id="rId24"/>
      <p:bold r:id="rId25"/>
      <p:italic r:id="rId26"/>
      <p:boldItalic r:id="rId27"/>
    </p:embeddedFont>
    <p:embeddedFont>
      <p:font typeface="NVIDIA Sans Light" panose="020B0303020203020204" pitchFamily="34" charset="0"/>
      <p:regular r:id="rId28"/>
      <p:bold r:id="rId29"/>
      <p:italic r:id="rId30"/>
      <p:boldItalic r:id="rId31"/>
    </p:embeddedFont>
    <p:embeddedFont>
      <p:font typeface="NVIDIA Sans Medium" panose="020B060302020302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DED75AB-925F-4CC2-8248-75B4220E3A40}">
  <a:tblStyle styleId="{3DED75AB-925F-4CC2-8248-75B4220E3A40}" styleName="Table_0">
    <a:wholeTbl>
      <a:tcTxStyle b="off" i="off">
        <a:font>
          <a:latin typeface="NVIDIA Sans"/>
          <a:ea typeface="NVIDIA Sans"/>
          <a:cs typeface="NVIDIA San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DEA"/>
          </a:solidFill>
        </a:fill>
      </a:tcStyle>
    </a:wholeTbl>
    <a:band1H>
      <a:tcTxStyle/>
      <a:tcStyle>
        <a:tcBdr/>
        <a:fill>
          <a:solidFill>
            <a:srgbClr val="CAD8D2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8D2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NVIDIA Sans"/>
          <a:ea typeface="NVIDIA Sans"/>
          <a:cs typeface="NVIDIA San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NVIDIA Sans"/>
          <a:ea typeface="NVIDIA Sans"/>
          <a:cs typeface="NVIDIA San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NVIDIA Sans"/>
          <a:ea typeface="NVIDIA Sans"/>
          <a:cs typeface="NVIDIA San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NVIDIA Sans"/>
          <a:ea typeface="NVIDIA Sans"/>
          <a:cs typeface="NVIDIA San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2886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Lee (Developer Programs)" userId="f47351a6-0e28-4941-b6cd-419bf959951c" providerId="ADAL" clId="{476E5EF8-84B4-4BF2-B4A7-2C563AA1E78B}"/>
    <pc:docChg chg="custSel modSld">
      <pc:chgData name="Kevin Lee (Developer Programs)" userId="f47351a6-0e28-4941-b6cd-419bf959951c" providerId="ADAL" clId="{476E5EF8-84B4-4BF2-B4A7-2C563AA1E78B}" dt="2024-10-10T20:06:07.472" v="11" actId="368"/>
      <pc:docMkLst>
        <pc:docMk/>
      </pc:docMkLst>
      <pc:sldChg chg="modNotes">
        <pc:chgData name="Kevin Lee (Developer Programs)" userId="f47351a6-0e28-4941-b6cd-419bf959951c" providerId="ADAL" clId="{476E5EF8-84B4-4BF2-B4A7-2C563AA1E78B}" dt="2024-10-10T20:06:07.409" v="1" actId="368"/>
        <pc:sldMkLst>
          <pc:docMk/>
          <pc:sldMk cId="0" sldId="257"/>
        </pc:sldMkLst>
      </pc:sldChg>
      <pc:sldChg chg="modNotes">
        <pc:chgData name="Kevin Lee (Developer Programs)" userId="f47351a6-0e28-4941-b6cd-419bf959951c" providerId="ADAL" clId="{476E5EF8-84B4-4BF2-B4A7-2C563AA1E78B}" dt="2024-10-10T20:06:07.456" v="3" actId="368"/>
        <pc:sldMkLst>
          <pc:docMk/>
          <pc:sldMk cId="0" sldId="271"/>
        </pc:sldMkLst>
      </pc:sldChg>
      <pc:sldChg chg="modNotes">
        <pc:chgData name="Kevin Lee (Developer Programs)" userId="f47351a6-0e28-4941-b6cd-419bf959951c" providerId="ADAL" clId="{476E5EF8-84B4-4BF2-B4A7-2C563AA1E78B}" dt="2024-10-10T20:06:07.472" v="5" actId="368"/>
        <pc:sldMkLst>
          <pc:docMk/>
          <pc:sldMk cId="0" sldId="273"/>
        </pc:sldMkLst>
      </pc:sldChg>
      <pc:sldChg chg="modNotes">
        <pc:chgData name="Kevin Lee (Developer Programs)" userId="f47351a6-0e28-4941-b6cd-419bf959951c" providerId="ADAL" clId="{476E5EF8-84B4-4BF2-B4A7-2C563AA1E78B}" dt="2024-10-10T20:06:07.472" v="7" actId="368"/>
        <pc:sldMkLst>
          <pc:docMk/>
          <pc:sldMk cId="0" sldId="274"/>
        </pc:sldMkLst>
      </pc:sldChg>
      <pc:sldChg chg="modNotes">
        <pc:chgData name="Kevin Lee (Developer Programs)" userId="f47351a6-0e28-4941-b6cd-419bf959951c" providerId="ADAL" clId="{476E5EF8-84B4-4BF2-B4A7-2C563AA1E78B}" dt="2024-10-10T20:06:07.472" v="9" actId="368"/>
        <pc:sldMkLst>
          <pc:docMk/>
          <pc:sldMk cId="0" sldId="276"/>
        </pc:sldMkLst>
      </pc:sldChg>
      <pc:sldChg chg="modNotes">
        <pc:chgData name="Kevin Lee (Developer Programs)" userId="f47351a6-0e28-4941-b6cd-419bf959951c" providerId="ADAL" clId="{476E5EF8-84B4-4BF2-B4A7-2C563AA1E78B}" dt="2024-10-10T20:06:07.472" v="11" actId="368"/>
        <pc:sldMkLst>
          <pc:docMk/>
          <pc:sldMk cId="0" sldId="277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>
            <a:endParaRPr/>
          </a:p>
        </p:txBody>
      </p:sp>
      <p:sp>
        <p:nvSpPr>
          <p:cNvPr id="4" name="Google Shape;4;n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" name="Google Shape;5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NVIDIA Sans"/>
              <a:ea typeface="NVIDIA Sans"/>
              <a:cs typeface="NVIDIA Sans"/>
              <a:sym typeface="NVIDIA Sans"/>
            </a:endParaRPr>
          </a:p>
        </p:txBody>
      </p:sp>
      <p:pic>
        <p:nvPicPr>
          <p:cNvPr id="7" name="Google Shape;7;n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77346" y="8736014"/>
            <a:ext cx="963023" cy="33178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02f3d85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02f3d85a6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302f3d85a6b_0_0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02f3d85a6b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302f3d85a6b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g302f3d85a6b_0_457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302f3d85a6b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302f3d85a6b_0_4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g302f3d85a6b_0_468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02f3d85a6b_0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02f3d85a6b_0_4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g302f3d85a6b_0_478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02f3d85a6b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302f3d85a6b_0_4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g302f3d85a6b_0_488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302f3d85a6b_0_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302f3d85a6b_0_4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g302f3d85a6b_0_498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02f3d85a6b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02f3d85a6b_0_5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g302f3d85a6b_0_508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07d5383265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307d5383265_0_4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g307d5383265_0_437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02f3d85a6b_0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302f3d85a6b_0_5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</p:txBody>
      </p:sp>
      <p:sp>
        <p:nvSpPr>
          <p:cNvPr id="569" name="Google Shape;569;g302f3d85a6b_0_530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07d5383265_0_9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307d5383265_0_9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</p:txBody>
      </p:sp>
      <p:sp>
        <p:nvSpPr>
          <p:cNvPr id="578" name="Google Shape;578;g307d5383265_0_954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07d5383265_0_9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307d5383265_0_9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</p:txBody>
      </p:sp>
      <p:sp>
        <p:nvSpPr>
          <p:cNvPr id="596" name="Google Shape;596;g307d5383265_0_926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07d53832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07d538326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</p:txBody>
      </p:sp>
      <p:sp>
        <p:nvSpPr>
          <p:cNvPr id="428" name="Google Shape;428;g307d5383265_0_0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07d5383265_0_9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307d5383265_0_9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</p:txBody>
      </p:sp>
      <p:sp>
        <p:nvSpPr>
          <p:cNvPr id="604" name="Google Shape;604;g307d5383265_0_905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02f3d85a6b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g302f3d85a6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ff46ad9fc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ff46ad9fcc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g2ff46ad9fcc_0_13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2ff46ad9fc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2ff46ad9fcc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g2ff46ad9fcc_0_20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ff46ad9fcc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ff46ad9fcc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g2ff46ad9fcc_0_27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302f3d85a6b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302f3d85a6b_0_4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g302f3d85a6b_0_428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02f3d85a6b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302f3d85a6b_0_4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g302f3d85a6b_0_437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02f3d85a6b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302f3d85a6b_0_4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g302f3d85a6b_0_447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Bullets">
  <p:cSld name="Title, Subtitle, Bullet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VIDIA Sans"/>
              <a:buNone/>
              <a:defRPr sz="7200" b="1" cap="none">
                <a:latin typeface="NVIDIA Sans"/>
                <a:ea typeface="NVIDIA Sans"/>
                <a:cs typeface="NVIDIA Sans"/>
                <a:sym typeface="NVIDI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NVIDIA Sans"/>
              <a:buNone/>
              <a:defRPr sz="4800" b="0" i="0" u="none" strike="noStrike" cap="none">
                <a:solidFill>
                  <a:schemeClr val="dk2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4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4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4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4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5pPr>
            <a:lvl6pPr marL="2743200" marR="0" lvl="5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marL="3200400" marR="0" lvl="6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marL="3657600" marR="0" lvl="7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marL="4114800" marR="0" lvl="8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1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5080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NVIDIA Sans"/>
              <a:buChar char="•"/>
              <a:defRPr sz="4400" b="0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NVIDIA Sans"/>
              <a:buChar char="•"/>
              <a:defRPr sz="4000" b="0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2pPr>
            <a:lvl3pPr marL="1371600" marR="0" lvl="2" indent="-4572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NVIDIA Sans"/>
              <a:buChar char="•"/>
              <a:defRPr sz="3600" b="0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3pPr>
            <a:lvl4pPr marL="1828800" marR="0" lvl="3" indent="-4318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NVIDIA Sans"/>
              <a:buChar char="•"/>
              <a:defRPr sz="3200" b="0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VIDIA Sans"/>
              <a:buChar char="•"/>
              <a:defRPr sz="2800" b="0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5pPr>
            <a:lvl6pPr marL="2743200" marR="0" lvl="5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marL="3200400" marR="0" lvl="6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marL="3657600" marR="0" lvl="7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marL="4114800" marR="0" lvl="8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7" descr="A green and white background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36576000" cy="2057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 descr="A picture containing graphics, logo, symbol, graphic de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125" y="773531"/>
            <a:ext cx="8365991" cy="288231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7"/>
          <p:cNvSpPr txBox="1">
            <a:spLocks noGrp="1"/>
          </p:cNvSpPr>
          <p:nvPr>
            <p:ph type="ctrTitle"/>
          </p:nvPr>
        </p:nvSpPr>
        <p:spPr>
          <a:xfrm>
            <a:off x="1513012" y="2983577"/>
            <a:ext cx="19282214" cy="493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NVIDIA Sans"/>
              <a:buNone/>
              <a:defRPr sz="8800" b="1" cap="none">
                <a:latin typeface="NVIDIA Sans"/>
                <a:ea typeface="NVIDIA Sans"/>
                <a:cs typeface="NVIDIA Sans"/>
                <a:sym typeface="NVIDI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ubTitle" idx="1"/>
          </p:nvPr>
        </p:nvSpPr>
        <p:spPr>
          <a:xfrm>
            <a:off x="1513012" y="7941727"/>
            <a:ext cx="19282214" cy="1703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NVIDIA Sans"/>
              <a:buNone/>
              <a:defRPr sz="4400" b="0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marR="0" lvl="1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NVIDIA Sans"/>
              <a:buNone/>
              <a:defRPr sz="60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2pPr>
            <a:lvl3pPr marR="0" lvl="2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None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3pPr>
            <a:lvl4pPr marR="0" lvl="3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VIDIA Sans"/>
              <a:buNone/>
              <a:defRPr sz="4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4pPr>
            <a:lvl5pPr marR="0" lvl="4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VIDIA Sans"/>
              <a:buNone/>
              <a:defRPr sz="4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5pPr>
            <a:lvl6pPr marR="0" lvl="5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VIDIA Sans"/>
              <a:buNone/>
              <a:defRPr sz="4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marR="0" lvl="6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VIDIA Sans"/>
              <a:buNone/>
              <a:defRPr sz="4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marR="0" lvl="7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VIDIA Sans"/>
              <a:buNone/>
              <a:defRPr sz="4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marR="0" lvl="8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VIDIA Sans"/>
              <a:buNone/>
              <a:defRPr sz="4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Agenda">
  <p:cSld name="1_Agenda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3" descr="A green curved lines with a bright light behind the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408" r="51135" b="926"/>
          <a:stretch/>
        </p:blipFill>
        <p:spPr>
          <a:xfrm>
            <a:off x="0" y="0"/>
            <a:ext cx="17150706" cy="20574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3"/>
          <p:cNvSpPr/>
          <p:nvPr/>
        </p:nvSpPr>
        <p:spPr>
          <a:xfrm>
            <a:off x="0" y="0"/>
            <a:ext cx="17150706" cy="20574000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  <a:latin typeface="NVIDIA Sans"/>
              <a:ea typeface="NVIDIA Sans"/>
              <a:cs typeface="NVIDIA Sans"/>
              <a:sym typeface="NVIDIA Sans"/>
            </a:endParaRPr>
          </a:p>
        </p:txBody>
      </p:sp>
      <p:sp>
        <p:nvSpPr>
          <p:cNvPr id="81" name="Google Shape;81;p13"/>
          <p:cNvSpPr/>
          <p:nvPr/>
        </p:nvSpPr>
        <p:spPr>
          <a:xfrm>
            <a:off x="17204620" y="5394960"/>
            <a:ext cx="566928" cy="151790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  <a:latin typeface="NVIDIA Sans"/>
              <a:ea typeface="NVIDIA Sans"/>
              <a:cs typeface="NVIDIA Sans"/>
              <a:sym typeface="NVIDIA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">
  <p:cSld name="Closing Slide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40" descr="A green and white background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36576000" cy="2057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40" descr="A picture containing graphics, logo, symbol, graphic de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125" y="773531"/>
            <a:ext cx="8365991" cy="2882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">
  <p:cSld name="Title, Subtitle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1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VIDIA Sans"/>
              <a:buNone/>
              <a:defRPr sz="7200" b="1" cap="none">
                <a:latin typeface="NVIDIA Sans"/>
                <a:ea typeface="NVIDIA Sans"/>
                <a:cs typeface="NVIDIA Sans"/>
                <a:sym typeface="NVIDI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41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NVIDIA Sans"/>
              <a:buNone/>
              <a:defRPr sz="4800" b="0" i="0" u="none" strike="noStrike" cap="none">
                <a:solidFill>
                  <a:schemeClr val="dk2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4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4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4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4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5pPr>
            <a:lvl6pPr marL="2743200" marR="0" lvl="5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marL="3200400" marR="0" lvl="6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marL="3657600" marR="0" lvl="7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marL="4114800" marR="0" lvl="8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54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VIDIA Sans"/>
              <a:buNone/>
              <a:defRPr sz="7200" b="1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grpSp>
        <p:nvGrpSpPr>
          <p:cNvPr id="10" name="Google Shape;10;p1"/>
          <p:cNvGrpSpPr/>
          <p:nvPr/>
        </p:nvGrpSpPr>
        <p:grpSpPr>
          <a:xfrm>
            <a:off x="34061399" y="19504414"/>
            <a:ext cx="2514601" cy="1072783"/>
            <a:chOff x="34061399" y="19504414"/>
            <a:chExt cx="2514601" cy="1072783"/>
          </a:xfrm>
        </p:grpSpPr>
        <p:sp>
          <p:nvSpPr>
            <p:cNvPr id="11" name="Google Shape;11;p1"/>
            <p:cNvSpPr/>
            <p:nvPr/>
          </p:nvSpPr>
          <p:spPr>
            <a:xfrm>
              <a:off x="36420552" y="19687526"/>
              <a:ext cx="155448" cy="889671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40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endParaRPr>
            </a:p>
          </p:txBody>
        </p:sp>
        <p:pic>
          <p:nvPicPr>
            <p:cNvPr id="12" name="Google Shape;12;p1" descr="A picture containing shape&#10;&#10;Description automatically generated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34061399" y="19504414"/>
              <a:ext cx="2003438" cy="69023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9" r:id="rId3"/>
    <p:sldLayoutId id="2147483686" r:id="rId4"/>
    <p:sldLayoutId id="214748368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2"/>
          <p:cNvSpPr txBox="1">
            <a:spLocks noGrp="1"/>
          </p:cNvSpPr>
          <p:nvPr>
            <p:ph type="subTitle" idx="1"/>
          </p:nvPr>
        </p:nvSpPr>
        <p:spPr>
          <a:xfrm>
            <a:off x="1513012" y="7941727"/>
            <a:ext cx="19282200" cy="1703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r>
              <a:rPr lang="en-US"/>
              <a:t>NVIDIA Deep Learning Institute</a:t>
            </a:r>
            <a:endParaRPr/>
          </a:p>
        </p:txBody>
      </p:sp>
      <p:sp>
        <p:nvSpPr>
          <p:cNvPr id="424" name="Google Shape;424;p42"/>
          <p:cNvSpPr txBox="1">
            <a:spLocks noGrp="1"/>
          </p:cNvSpPr>
          <p:nvPr>
            <p:ph type="ctrTitle"/>
          </p:nvPr>
        </p:nvSpPr>
        <p:spPr>
          <a:xfrm>
            <a:off x="1513012" y="2983577"/>
            <a:ext cx="19282200" cy="493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Fundamentals of Accelerated Data Science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1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Edges</a:t>
            </a:r>
            <a:endParaRPr/>
          </a:p>
        </p:txBody>
      </p:sp>
      <p:sp>
        <p:nvSpPr>
          <p:cNvPr id="501" name="Google Shape;501;p51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Neighborhood</a:t>
            </a:r>
            <a:endParaRPr/>
          </a:p>
        </p:txBody>
      </p:sp>
      <p:sp>
        <p:nvSpPr>
          <p:cNvPr id="502" name="Google Shape;502;p51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03" name="Google Shape;50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7138" y="4846333"/>
            <a:ext cx="16981714" cy="13652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2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Representing Graphs</a:t>
            </a:r>
            <a:endParaRPr/>
          </a:p>
        </p:txBody>
      </p:sp>
      <p:sp>
        <p:nvSpPr>
          <p:cNvPr id="510" name="Google Shape;510;p52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/>
              <a:t>Adjacency matrix shows the neighborhood of each node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52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" name="Google Shape;51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4600" y="5572505"/>
            <a:ext cx="31546798" cy="12199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3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Representing Graphs</a:t>
            </a:r>
            <a:endParaRPr/>
          </a:p>
        </p:txBody>
      </p:sp>
      <p:sp>
        <p:nvSpPr>
          <p:cNvPr id="519" name="Google Shape;519;p53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Adjacency matrix can also be used for a weighted graph</a:t>
            </a:r>
            <a:endParaRPr/>
          </a:p>
        </p:txBody>
      </p:sp>
      <p:sp>
        <p:nvSpPr>
          <p:cNvPr id="520" name="Google Shape;520;p53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21" name="Google Shape;52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4600" y="5572505"/>
            <a:ext cx="31546798" cy="12199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4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Representing Graphs</a:t>
            </a:r>
            <a:endParaRPr/>
          </a:p>
        </p:txBody>
      </p:sp>
      <p:sp>
        <p:nvSpPr>
          <p:cNvPr id="528" name="Google Shape;528;p54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Degree matrix counts number of connections to each node</a:t>
            </a:r>
            <a:endParaRPr/>
          </a:p>
        </p:txBody>
      </p:sp>
      <p:sp>
        <p:nvSpPr>
          <p:cNvPr id="529" name="Google Shape;529;p54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0" name="Google Shape;53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4600" y="5572504"/>
            <a:ext cx="31546798" cy="12199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5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Representing Graphs</a:t>
            </a:r>
            <a:endParaRPr/>
          </a:p>
        </p:txBody>
      </p:sp>
      <p:sp>
        <p:nvSpPr>
          <p:cNvPr id="537" name="Google Shape;537;p55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Laplacian matrix shows the smoothness of the graph</a:t>
            </a:r>
            <a:endParaRPr/>
          </a:p>
        </p:txBody>
      </p:sp>
      <p:sp>
        <p:nvSpPr>
          <p:cNvPr id="538" name="Google Shape;538;p55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9" name="Google Shape;53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4600" y="5441605"/>
            <a:ext cx="31546798" cy="124615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6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Representing Graphs</a:t>
            </a:r>
            <a:endParaRPr/>
          </a:p>
        </p:txBody>
      </p:sp>
      <p:sp>
        <p:nvSpPr>
          <p:cNvPr id="546" name="Google Shape;546;p56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Graphs can also be represented by an adjacency list</a:t>
            </a:r>
            <a:endParaRPr/>
          </a:p>
        </p:txBody>
      </p:sp>
      <p:sp>
        <p:nvSpPr>
          <p:cNvPr id="547" name="Google Shape;547;p56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8" name="Google Shape;54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4600" y="5672641"/>
            <a:ext cx="31546798" cy="11999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7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RAPIDS Transforms Data Science</a:t>
            </a:r>
            <a:endParaRPr/>
          </a:p>
        </p:txBody>
      </p:sp>
      <p:sp>
        <p:nvSpPr>
          <p:cNvPr id="555" name="Google Shape;555;p57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 optimized hardware-to-software stack for the entire data science pipeline</a:t>
            </a:r>
            <a:endParaRPr/>
          </a:p>
        </p:txBody>
      </p:sp>
      <p:sp>
        <p:nvSpPr>
          <p:cNvPr id="556" name="Google Shape;556;p57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7" name="Google Shape;55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5563" y="4846334"/>
            <a:ext cx="26064870" cy="1365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59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Single-Source Shortest Path</a:t>
            </a:r>
            <a:endParaRPr/>
          </a:p>
        </p:txBody>
      </p:sp>
      <p:sp>
        <p:nvSpPr>
          <p:cNvPr id="572" name="Google Shape;572;p59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Computes the shortest path from a designated source node to all other reachable nodes in a weighted graph </a:t>
            </a:r>
            <a:endParaRPr/>
          </a:p>
        </p:txBody>
      </p:sp>
      <p:sp>
        <p:nvSpPr>
          <p:cNvPr id="573" name="Google Shape;573;p59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 b="1"/>
              <a:t>Input</a:t>
            </a:r>
            <a:r>
              <a:rPr lang="en-US"/>
              <a:t>: Graph (w/o negative-weight cycles), Node ID</a:t>
            </a: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r>
              <a:rPr lang="en-US" b="1"/>
              <a:t>Output</a:t>
            </a:r>
            <a:r>
              <a:rPr lang="en-US"/>
              <a:t>: Vertex, Distance, Predecessor columns</a:t>
            </a: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r>
              <a:rPr lang="en-US" b="1"/>
              <a:t>Use cases</a:t>
            </a:r>
            <a:r>
              <a:rPr lang="en-US"/>
              <a:t>: road networks, logistics, communications, and network analysis.</a:t>
            </a: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4" name="Google Shape;57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4600" y="7783422"/>
            <a:ext cx="31546799" cy="7777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60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Centrality</a:t>
            </a:r>
            <a:endParaRPr/>
          </a:p>
        </p:txBody>
      </p:sp>
      <p:sp>
        <p:nvSpPr>
          <p:cNvPr id="581" name="Google Shape;581;p60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Measuring different aspects of importance of nodes within a network</a:t>
            </a:r>
            <a:endParaRPr/>
          </a:p>
        </p:txBody>
      </p:sp>
      <p:sp>
        <p:nvSpPr>
          <p:cNvPr id="582" name="Google Shape;582;p60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3" name="Google Shape;583;p60"/>
          <p:cNvPicPr preferRelativeResize="0"/>
          <p:nvPr/>
        </p:nvPicPr>
        <p:blipFill rotWithShape="1">
          <a:blip r:embed="rId3">
            <a:alphaModFix/>
          </a:blip>
          <a:srcRect l="8882" t="4176" r="8336" b="2809"/>
          <a:stretch/>
        </p:blipFill>
        <p:spPr>
          <a:xfrm>
            <a:off x="4516676" y="4846325"/>
            <a:ext cx="27542641" cy="1365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2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nx-cugraph</a:t>
            </a:r>
            <a:endParaRPr/>
          </a:p>
        </p:txBody>
      </p:sp>
      <p:sp>
        <p:nvSpPr>
          <p:cNvPr id="599" name="Google Shape;599;p62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NetworkX backend that provides GPU acceleration to many popular NetworkX algorithms</a:t>
            </a:r>
            <a:endParaRPr/>
          </a:p>
        </p:txBody>
      </p:sp>
      <p:sp>
        <p:nvSpPr>
          <p:cNvPr id="600" name="Google Shape;600;p62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08000" algn="l" rtl="0">
              <a:spcBef>
                <a:spcPts val="3000"/>
              </a:spcBef>
              <a:spcAft>
                <a:spcPts val="0"/>
              </a:spcAft>
              <a:buSzPts val="4400"/>
              <a:buChar char="●"/>
            </a:pPr>
            <a:r>
              <a:rPr lang="en-US"/>
              <a:t>Aims to bridge the gap between the ease of use of NetworkX and the high-performance capabilities of GPU-accelerated graph analytics</a:t>
            </a: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r>
              <a:rPr lang="en-US"/>
              <a:t>There are 3 ways to utilize nx-cugraph</a:t>
            </a:r>
            <a:endParaRPr/>
          </a:p>
          <a:p>
            <a:pPr marL="457200" lvl="0" indent="-508000" algn="l" rtl="0">
              <a:lnSpc>
                <a:spcPct val="150000"/>
              </a:lnSpc>
              <a:spcBef>
                <a:spcPts val="3000"/>
              </a:spcBef>
              <a:spcAft>
                <a:spcPts val="0"/>
              </a:spcAft>
              <a:buSzPts val="4400"/>
              <a:buAutoNum type="arabicPeriod"/>
            </a:pPr>
            <a:r>
              <a:rPr lang="en-US"/>
              <a:t>Environment variable at runtime: the </a:t>
            </a:r>
            <a:r>
              <a:rPr lang="en-US" b="1"/>
              <a:t>NETWORKX_AUTOMATIC_BACKENDS</a:t>
            </a:r>
            <a:r>
              <a:rPr lang="en-US"/>
              <a:t> environment variable can be used to have NetworkX automatically dispatch to specified backends. This will use nx-cugraph to GPU-accelerate supported APIs with no code changes</a:t>
            </a:r>
            <a:endParaRPr/>
          </a:p>
          <a:p>
            <a:pPr marL="457200" lvl="0" indent="-508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400"/>
              <a:buAutoNum type="arabicPeriod"/>
            </a:pPr>
            <a:r>
              <a:rPr lang="en-US"/>
              <a:t>Backend keyword argment: NetworkX also supports explicitly specifying a particular backend for supported APIs with the </a:t>
            </a:r>
            <a:r>
              <a:rPr lang="en-US" b="1"/>
              <a:t>backend </a:t>
            </a:r>
            <a:r>
              <a:rPr lang="en-US"/>
              <a:t>keyword argument</a:t>
            </a:r>
            <a:endParaRPr/>
          </a:p>
          <a:p>
            <a:pPr marL="457200" lvl="0" indent="-508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400"/>
              <a:buAutoNum type="arabicPeriod"/>
            </a:pPr>
            <a:r>
              <a:rPr lang="en-US"/>
              <a:t>Type-Based dispatching: for users wanting to ensure a particular behavior, without the potential for runtime conversions, NetworkX offers type-based dispatching. To utilize this method, users must import the desired backend and create a Graph instance for it.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3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This Course Will Cover</a:t>
            </a:r>
            <a:endParaRPr/>
          </a:p>
        </p:txBody>
      </p:sp>
      <p:sp>
        <p:nvSpPr>
          <p:cNvPr id="431" name="Google Shape;431;p43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 Introduction to Data Science with a Focus on Speed and Efficiency </a:t>
            </a:r>
            <a:endParaRPr/>
          </a:p>
        </p:txBody>
      </p:sp>
      <p:sp>
        <p:nvSpPr>
          <p:cNvPr id="432" name="Google Shape;432;p43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r>
              <a:rPr lang="en-US"/>
              <a:t>Learning objectives: </a:t>
            </a:r>
            <a:endParaRPr/>
          </a:p>
          <a:p>
            <a:pPr marL="457200" lvl="0" indent="-508000" algn="l" rtl="0">
              <a:spcBef>
                <a:spcPts val="3000"/>
              </a:spcBef>
              <a:spcAft>
                <a:spcPts val="0"/>
              </a:spcAft>
              <a:buSzPts val="4400"/>
              <a:buChar char="●"/>
            </a:pPr>
            <a:r>
              <a:rPr lang="en-US"/>
              <a:t>Overview of data science </a:t>
            </a:r>
            <a:endParaRPr/>
          </a:p>
          <a:p>
            <a:pPr marL="457200" lvl="0" indent="-508000" algn="l" rtl="0">
              <a:spcBef>
                <a:spcPts val="0"/>
              </a:spcBef>
              <a:spcAft>
                <a:spcPts val="0"/>
              </a:spcAft>
              <a:buSzPts val="4400"/>
              <a:buChar char="●"/>
            </a:pPr>
            <a:r>
              <a:rPr lang="en-US"/>
              <a:t>Demonstrations of accelerated data science pipelines</a:t>
            </a:r>
            <a:endParaRPr/>
          </a:p>
          <a:p>
            <a:pPr marL="457200" lvl="0" indent="-508000" algn="l" rtl="0">
              <a:spcBef>
                <a:spcPts val="0"/>
              </a:spcBef>
              <a:spcAft>
                <a:spcPts val="0"/>
              </a:spcAft>
              <a:buSzPts val="4400"/>
              <a:buChar char="●"/>
            </a:pPr>
            <a:r>
              <a:rPr lang="en-US"/>
              <a:t>How acceleration is achieved and its implications</a:t>
            </a:r>
            <a:endParaRPr/>
          </a:p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r>
              <a:rPr lang="en-US"/>
              <a:t>This workshop will not cover: </a:t>
            </a:r>
            <a:endParaRPr/>
          </a:p>
          <a:p>
            <a:pPr marL="457200" lvl="0" indent="-508000" algn="l" rtl="0">
              <a:spcBef>
                <a:spcPts val="3000"/>
              </a:spcBef>
              <a:spcAft>
                <a:spcPts val="0"/>
              </a:spcAft>
              <a:buSzPts val="4400"/>
              <a:buChar char="●"/>
            </a:pPr>
            <a:r>
              <a:rPr lang="en-US"/>
              <a:t>Neural networks (accelerated by cuDNN)</a:t>
            </a:r>
            <a:endParaRPr/>
          </a:p>
          <a:p>
            <a:pPr marL="457200" lvl="0" indent="-508000" algn="l" rtl="0">
              <a:spcBef>
                <a:spcPts val="0"/>
              </a:spcBef>
              <a:spcAft>
                <a:spcPts val="0"/>
              </a:spcAft>
              <a:buSzPts val="4400"/>
              <a:buChar char="●"/>
            </a:pPr>
            <a:r>
              <a:rPr lang="en-US"/>
              <a:t>Statistical analysis</a:t>
            </a:r>
            <a:endParaRPr/>
          </a:p>
        </p:txBody>
      </p:sp>
      <p:pic>
        <p:nvPicPr>
          <p:cNvPr id="433" name="Google Shape;43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176" y="10577050"/>
            <a:ext cx="27015651" cy="79213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34" name="Google Shape;434;p43"/>
          <p:cNvGraphicFramePr/>
          <p:nvPr/>
        </p:nvGraphicFramePr>
        <p:xfrm>
          <a:off x="20308939" y="4846325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{3DED75AB-925F-4CC2-8248-75B4220E3A40}</a:tableStyleId>
              </a:tblPr>
              <a:tblGrid>
                <a:gridCol w="4826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26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7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0" b="0" u="none" strike="noStrike" cap="none">
                        <a:solidFill>
                          <a:schemeClr val="dk1"/>
                        </a:solidFill>
                        <a:latin typeface="NVIDIA Sans Medium"/>
                        <a:ea typeface="NVIDIA Sans Medium"/>
                        <a:cs typeface="NVIDIA Sans Medium"/>
                        <a:sym typeface="NVIDIA Sans Medium"/>
                      </a:endParaRPr>
                    </a:p>
                  </a:txBody>
                  <a:tcPr marL="365750" marR="182875" marT="152400" marB="1524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b="0">
                          <a:solidFill>
                            <a:schemeClr val="dk1"/>
                          </a:solidFill>
                          <a:latin typeface="NVIDIA Sans Medium"/>
                          <a:ea typeface="NVIDIA Sans Medium"/>
                          <a:cs typeface="NVIDIA Sans Medium"/>
                          <a:sym typeface="NVIDIA Sans Medium"/>
                        </a:rPr>
                        <a:t>Course Outline</a:t>
                      </a:r>
                      <a:endParaRPr/>
                    </a:p>
                  </a:txBody>
                  <a:tcPr marL="365750" marR="182875" marT="152400" marB="152400" anchor="ctr">
                    <a:lnL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47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chemeClr val="lt1"/>
                          </a:solidFill>
                        </a:rPr>
                        <a:t>Task 1</a:t>
                      </a:r>
                      <a:endParaRPr/>
                    </a:p>
                  </a:txBody>
                  <a:tcPr marL="365750" marR="182875" marT="152400" marB="1524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chemeClr val="lt1"/>
                          </a:solidFill>
                        </a:rPr>
                        <a:t>Data science overview</a:t>
                      </a:r>
                      <a:endParaRPr sz="3600">
                        <a:solidFill>
                          <a:schemeClr val="lt1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chemeClr val="lt1"/>
                          </a:solidFill>
                        </a:rPr>
                        <a:t>Data manipulation</a:t>
                      </a:r>
                      <a:endParaRPr sz="3600">
                        <a:solidFill>
                          <a:schemeClr val="lt1"/>
                        </a:solidFill>
                      </a:endParaRPr>
                    </a:p>
                  </a:txBody>
                  <a:tcPr marL="365750" marR="182875" marT="152400" marB="152400" anchor="ctr">
                    <a:lnL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3600"/>
                        <a:buFont typeface="NVIDIA Sans"/>
                        <a:buNone/>
                      </a:pPr>
                      <a:r>
                        <a:rPr lang="en-US" sz="3600">
                          <a:solidFill>
                            <a:schemeClr val="lt1"/>
                          </a:solidFill>
                        </a:rPr>
                        <a:t>Task 2</a:t>
                      </a:r>
                      <a:endParaRPr/>
                    </a:p>
                  </a:txBody>
                  <a:tcPr marL="365750" marR="182875" marT="152400" marB="1524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chemeClr val="lt1"/>
                          </a:solidFill>
                        </a:rPr>
                        <a:t>Machine learning</a:t>
                      </a:r>
                      <a:endParaRPr sz="3600" u="none" strike="noStrike" cap="none">
                        <a:solidFill>
                          <a:schemeClr val="lt1"/>
                        </a:solidFill>
                        <a:latin typeface="NVIDIA Sans"/>
                        <a:ea typeface="NVIDIA Sans"/>
                        <a:cs typeface="NVIDIA Sans"/>
                        <a:sym typeface="NVIDIA Sans"/>
                      </a:endParaRPr>
                    </a:p>
                  </a:txBody>
                  <a:tcPr marL="365750" marR="182875" marT="152400" marB="152400" anchor="ctr">
                    <a:lnL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3600"/>
                        <a:buFont typeface="NVIDIA Sans"/>
                        <a:buNone/>
                      </a:pPr>
                      <a:r>
                        <a:rPr lang="en-US" sz="3600">
                          <a:solidFill>
                            <a:schemeClr val="lt1"/>
                          </a:solidFill>
                        </a:rPr>
                        <a:t>Task 3</a:t>
                      </a:r>
                      <a:endParaRPr/>
                    </a:p>
                  </a:txBody>
                  <a:tcPr marL="365750" marR="182875" marT="152400" marB="1524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chemeClr val="lt1"/>
                          </a:solidFill>
                        </a:rPr>
                        <a:t>Graph analytics</a:t>
                      </a:r>
                      <a:endParaRPr sz="3600" u="none" strike="noStrike" cap="none">
                        <a:solidFill>
                          <a:schemeClr val="lt1"/>
                        </a:solidFill>
                        <a:latin typeface="NVIDIA Sans"/>
                        <a:ea typeface="NVIDIA Sans"/>
                        <a:cs typeface="NVIDIA Sans"/>
                        <a:sym typeface="NVIDIA Sans"/>
                      </a:endParaRPr>
                    </a:p>
                  </a:txBody>
                  <a:tcPr marL="365750" marR="182875" marT="152400" marB="152400" anchor="ctr">
                    <a:lnL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3600"/>
                        <a:buFont typeface="NVIDIA Sans"/>
                        <a:buNone/>
                      </a:pPr>
                      <a:r>
                        <a:rPr lang="en-US" sz="3600">
                          <a:solidFill>
                            <a:schemeClr val="lt1"/>
                          </a:solidFill>
                        </a:rPr>
                        <a:t>Coding Assessment</a:t>
                      </a:r>
                      <a:endParaRPr/>
                    </a:p>
                  </a:txBody>
                  <a:tcPr marL="365750" marR="182875" marT="152400" marB="1524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chemeClr val="lt1"/>
                          </a:solidFill>
                        </a:rPr>
                        <a:t>Biodefense</a:t>
                      </a:r>
                      <a:endParaRPr sz="3600" u="none" strike="noStrike" cap="none">
                        <a:solidFill>
                          <a:schemeClr val="lt1"/>
                        </a:solidFill>
                        <a:latin typeface="NVIDIA Sans"/>
                        <a:ea typeface="NVIDIA Sans"/>
                        <a:cs typeface="NVIDIA Sans"/>
                        <a:sym typeface="NVIDIA Sans"/>
                      </a:endParaRPr>
                    </a:p>
                  </a:txBody>
                  <a:tcPr marL="365750" marR="182875" marT="152400" marB="152400" anchor="ctr">
                    <a:lnL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3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Graph Neural Networks</a:t>
            </a:r>
            <a:endParaRPr/>
          </a:p>
        </p:txBody>
      </p:sp>
      <p:sp>
        <p:nvSpPr>
          <p:cNvPr id="607" name="Google Shape;607;p63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 the Function(s) to Predict Graph-Level, Node-Level, or Edge-Level Features</a:t>
            </a:r>
            <a:endParaRPr/>
          </a:p>
        </p:txBody>
      </p:sp>
      <p:sp>
        <p:nvSpPr>
          <p:cNvPr id="608" name="Google Shape;608;p63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9" name="Google Shape;60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4600" y="6958780"/>
            <a:ext cx="31546798" cy="9427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9" name="Google Shape;439;p44"/>
          <p:cNvGraphicFramePr/>
          <p:nvPr/>
        </p:nvGraphicFramePr>
        <p:xfrm>
          <a:off x="18651265" y="7034764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{3DED75AB-925F-4CC2-8248-75B4220E3A40}</a:tableStyleId>
              </a:tblPr>
              <a:tblGrid>
                <a:gridCol w="988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0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5400"/>
                        <a:buFont typeface="NVIDIA Sans"/>
                        <a:buNone/>
                      </a:pPr>
                      <a:endParaRPr/>
                    </a:p>
                  </a:txBody>
                  <a:tcPr marL="91450" marR="9145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ts val="4800"/>
                        <a:buFont typeface="NVIDIA Sans Medium"/>
                        <a:buNone/>
                      </a:pPr>
                      <a:endParaRPr/>
                    </a:p>
                  </a:txBody>
                  <a:tcPr marL="0" marR="365750" marT="0" marB="0" anchor="ctr">
                    <a:lnL w="127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6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5400"/>
                        <a:buFont typeface="NVIDIA Sans"/>
                        <a:buNone/>
                      </a:pPr>
                      <a:r>
                        <a:rPr lang="en-US" sz="5400" u="none" strike="noStrike" cap="none">
                          <a:solidFill>
                            <a:schemeClr val="dk2"/>
                          </a:solidFill>
                          <a:latin typeface="NVIDIA Sans Light"/>
                          <a:ea typeface="NVIDIA Sans Light"/>
                          <a:cs typeface="NVIDIA Sans Light"/>
                          <a:sym typeface="NVIDIA Sans Light"/>
                        </a:rPr>
                        <a:t>•</a:t>
                      </a:r>
                      <a:endParaRPr/>
                    </a:p>
                  </a:txBody>
                  <a:tcPr marL="91450" marR="9145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ts val="4800"/>
                        <a:buFont typeface="NVIDIA Sans Medium"/>
                        <a:buNone/>
                      </a:pPr>
                      <a:r>
                        <a:rPr lang="en-US" sz="4000">
                          <a:solidFill>
                            <a:schemeClr val="lt1"/>
                          </a:solidFill>
                          <a:latin typeface="NVIDIA Sans Medium"/>
                          <a:ea typeface="NVIDIA Sans Medium"/>
                          <a:cs typeface="NVIDIA Sans Medium"/>
                          <a:sym typeface="NVIDIA Sans Medium"/>
                        </a:rPr>
                        <a:t>Graph 101</a:t>
                      </a:r>
                      <a:endParaRPr/>
                    </a:p>
                  </a:txBody>
                  <a:tcPr marL="0" marR="36575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96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5400"/>
                        <a:buFont typeface="NVIDIA Sans"/>
                        <a:buNone/>
                      </a:pPr>
                      <a:r>
                        <a:rPr lang="en-US" sz="5400" u="none" strike="noStrike" cap="none">
                          <a:solidFill>
                            <a:schemeClr val="dk2"/>
                          </a:solidFill>
                          <a:latin typeface="NVIDIA Sans Light"/>
                          <a:ea typeface="NVIDIA Sans Light"/>
                          <a:cs typeface="NVIDIA Sans Light"/>
                          <a:sym typeface="NVIDIA Sans Light"/>
                        </a:rPr>
                        <a:t>•</a:t>
                      </a:r>
                      <a:endParaRPr sz="5400" u="none" strike="noStrike" cap="none">
                        <a:solidFill>
                          <a:schemeClr val="dk2"/>
                        </a:solidFill>
                        <a:latin typeface="NVIDIA Sans Light"/>
                        <a:ea typeface="NVIDIA Sans Light"/>
                        <a:cs typeface="NVIDIA Sans Light"/>
                        <a:sym typeface="NVIDIA Sans Light"/>
                      </a:endParaRPr>
                    </a:p>
                  </a:txBody>
                  <a:tcPr marL="91450" marR="9145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ts val="4800"/>
                        <a:buFont typeface="NVIDIA Sans Medium"/>
                        <a:buNone/>
                      </a:pPr>
                      <a:r>
                        <a:rPr lang="en-US" sz="4000">
                          <a:solidFill>
                            <a:schemeClr val="lt1"/>
                          </a:solidFill>
                          <a:latin typeface="NVIDIA Sans Medium"/>
                          <a:ea typeface="NVIDIA Sans Medium"/>
                          <a:cs typeface="NVIDIA Sans Medium"/>
                          <a:sym typeface="NVIDIA Sans Medium"/>
                        </a:rPr>
                        <a:t>Graph Analytics</a:t>
                      </a:r>
                      <a:endParaRPr sz="4000">
                        <a:solidFill>
                          <a:schemeClr val="lt1"/>
                        </a:solidFill>
                        <a:latin typeface="NVIDIA Sans Medium"/>
                        <a:ea typeface="NVIDIA Sans Medium"/>
                        <a:cs typeface="NVIDIA Sans Medium"/>
                        <a:sym typeface="NVIDIA Sans Medium"/>
                      </a:endParaRPr>
                    </a:p>
                  </a:txBody>
                  <a:tcPr marL="0" marR="36575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96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5400" u="none" strike="noStrike" cap="none">
                          <a:solidFill>
                            <a:schemeClr val="dk2"/>
                          </a:solidFill>
                          <a:latin typeface="NVIDIA Sans Light"/>
                          <a:ea typeface="NVIDIA Sans Light"/>
                          <a:cs typeface="NVIDIA Sans Light"/>
                          <a:sym typeface="NVIDIA Sans Light"/>
                        </a:rPr>
                        <a:t>•</a:t>
                      </a:r>
                      <a:endParaRPr/>
                    </a:p>
                  </a:txBody>
                  <a:tcPr marL="91450" marR="9145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ts val="4800"/>
                        <a:buFont typeface="NVIDIA Sans Medium"/>
                        <a:buNone/>
                      </a:pPr>
                      <a:r>
                        <a:rPr lang="en-US" sz="4000">
                          <a:solidFill>
                            <a:schemeClr val="lt1"/>
                          </a:solidFill>
                          <a:latin typeface="NVIDIA Sans Medium"/>
                          <a:ea typeface="NVIDIA Sans Medium"/>
                          <a:cs typeface="NVIDIA Sans Medium"/>
                          <a:sym typeface="NVIDIA Sans Medium"/>
                        </a:rPr>
                        <a:t>Hands-On Lab</a:t>
                      </a:r>
                      <a:endParaRPr/>
                    </a:p>
                  </a:txBody>
                  <a:tcPr marL="0" marR="365750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0" name="Google Shape;440;p44"/>
          <p:cNvSpPr txBox="1"/>
          <p:nvPr/>
        </p:nvSpPr>
        <p:spPr>
          <a:xfrm>
            <a:off x="19524558" y="5114484"/>
            <a:ext cx="112491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6B900"/>
              </a:buClr>
              <a:buSzPts val="9600"/>
              <a:buFont typeface="NVIDIA Sans"/>
              <a:buNone/>
            </a:pPr>
            <a:r>
              <a:rPr lang="en-US" sz="9600" b="1" i="0" u="none" strike="noStrike" cap="none">
                <a:solidFill>
                  <a:srgbClr val="76B900"/>
                </a:solidFill>
                <a:latin typeface="NVIDIA Sans"/>
                <a:ea typeface="NVIDIA Sans"/>
                <a:cs typeface="NVIDIA Sans"/>
                <a:sym typeface="NVIDIA Sans"/>
              </a:rPr>
              <a:t>Agenda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5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Used for Representing Unstructured Data</a:t>
            </a:r>
            <a:endParaRPr/>
          </a:p>
        </p:txBody>
      </p:sp>
      <p:sp>
        <p:nvSpPr>
          <p:cNvPr id="447" name="Google Shape;447;p45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Graph Data</a:t>
            </a:r>
            <a:endParaRPr/>
          </a:p>
        </p:txBody>
      </p:sp>
      <p:sp>
        <p:nvSpPr>
          <p:cNvPr id="448" name="Google Shape;448;p45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9" name="Google Shape;4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5372" y="4846324"/>
            <a:ext cx="28385265" cy="1365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6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Used to gather information about relationships between objects</a:t>
            </a:r>
            <a:endParaRPr/>
          </a:p>
        </p:txBody>
      </p:sp>
      <p:sp>
        <p:nvSpPr>
          <p:cNvPr id="456" name="Google Shape;456;p46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Common Graph Data Use Cases</a:t>
            </a:r>
            <a:endParaRPr/>
          </a:p>
        </p:txBody>
      </p:sp>
      <p:sp>
        <p:nvSpPr>
          <p:cNvPr id="457" name="Google Shape;457;p46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8" name="Google Shape;45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8238" y="4846333"/>
            <a:ext cx="29839529" cy="1365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7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Usage extends across industries</a:t>
            </a:r>
            <a:endParaRPr/>
          </a:p>
        </p:txBody>
      </p:sp>
      <p:sp>
        <p:nvSpPr>
          <p:cNvPr id="465" name="Google Shape;465;p47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Common Graph Data Use Cases</a:t>
            </a:r>
            <a:endParaRPr/>
          </a:p>
        </p:txBody>
      </p:sp>
      <p:sp>
        <p:nvSpPr>
          <p:cNvPr id="466" name="Google Shape;466;p47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7" name="Google Shape;46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4600" y="5611029"/>
            <a:ext cx="31546798" cy="121226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Anatomy of a Graph</a:t>
            </a:r>
            <a:endParaRPr/>
          </a:p>
        </p:txBody>
      </p:sp>
      <p:sp>
        <p:nvSpPr>
          <p:cNvPr id="474" name="Google Shape;474;p48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48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6" name="Google Shape;47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2888" y="4846333"/>
            <a:ext cx="30490225" cy="13652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9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Edges</a:t>
            </a:r>
            <a:endParaRPr/>
          </a:p>
        </p:txBody>
      </p:sp>
      <p:sp>
        <p:nvSpPr>
          <p:cNvPr id="483" name="Google Shape;483;p49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Directed, undirected, weighted, and unweighted</a:t>
            </a:r>
            <a:endParaRPr/>
          </a:p>
        </p:txBody>
      </p:sp>
      <p:sp>
        <p:nvSpPr>
          <p:cNvPr id="484" name="Google Shape;484;p49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5" name="Google Shape;48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8738" y="4846334"/>
            <a:ext cx="30758518" cy="13652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0"/>
          <p:cNvSpPr txBox="1"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Edges</a:t>
            </a:r>
            <a:endParaRPr/>
          </a:p>
        </p:txBody>
      </p:sp>
      <p:sp>
        <p:nvSpPr>
          <p:cNvPr id="492" name="Google Shape;492;p50"/>
          <p:cNvSpPr txBox="1">
            <a:spLocks noGrp="1"/>
          </p:cNvSpPr>
          <p:nvPr>
            <p:ph type="body" idx="1"/>
          </p:nvPr>
        </p:nvSpPr>
        <p:spPr>
          <a:xfrm>
            <a:off x="2514600" y="2487168"/>
            <a:ext cx="31546800" cy="1408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/>
              <a:t>Degree, in-degree, out-degree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50"/>
          <p:cNvSpPr txBox="1">
            <a:spLocks noGrp="1"/>
          </p:cNvSpPr>
          <p:nvPr>
            <p:ph type="body" idx="2"/>
          </p:nvPr>
        </p:nvSpPr>
        <p:spPr>
          <a:xfrm>
            <a:off x="2514600" y="4846320"/>
            <a:ext cx="31546800" cy="1365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4" name="Google Shape;49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4600" y="5041095"/>
            <a:ext cx="31546798" cy="13262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itle Only">
  <a:themeElements>
    <a:clrScheme name="Custom 15">
      <a:dk1>
        <a:srgbClr val="FFFFFF"/>
      </a:dk1>
      <a:lt1>
        <a:srgbClr val="000000"/>
      </a:lt1>
      <a:dk2>
        <a:srgbClr val="76B900"/>
      </a:dk2>
      <a:lt2>
        <a:srgbClr val="CDCDCD"/>
      </a:lt2>
      <a:accent1>
        <a:srgbClr val="008564"/>
      </a:accent1>
      <a:accent2>
        <a:srgbClr val="5D1682"/>
      </a:accent2>
      <a:accent3>
        <a:srgbClr val="890C58"/>
      </a:accent3>
      <a:accent4>
        <a:srgbClr val="5E5E5E"/>
      </a:accent4>
      <a:accent5>
        <a:srgbClr val="8C8C8C"/>
      </a:accent5>
      <a:accent6>
        <a:srgbClr val="0071C5"/>
      </a:accent6>
      <a:hlink>
        <a:srgbClr val="76B900"/>
      </a:hlink>
      <a:folHlink>
        <a:srgbClr val="76B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43083d15-7273-40c1-b7db-39efd9ccc17a}" enabled="0" method="" siteId="{43083d15-7273-40c1-b7db-39efd9ccc17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451</Words>
  <Application>Microsoft Office PowerPoint</Application>
  <PresentationFormat>Custom</PresentationFormat>
  <Paragraphs>108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NVIDIA Sans Medium</vt:lpstr>
      <vt:lpstr>NVIDIA Sans Light</vt:lpstr>
      <vt:lpstr>NVIDIA Sans</vt:lpstr>
      <vt:lpstr>Arial</vt:lpstr>
      <vt:lpstr>Title Only</vt:lpstr>
      <vt:lpstr>Fundamentals of Accelerated Data Science</vt:lpstr>
      <vt:lpstr>What This Course Will Cover</vt:lpstr>
      <vt:lpstr>PowerPoint Presentation</vt:lpstr>
      <vt:lpstr>Graph Data</vt:lpstr>
      <vt:lpstr>Common Graph Data Use Cases</vt:lpstr>
      <vt:lpstr>Common Graph Data Use Cases</vt:lpstr>
      <vt:lpstr>Anatomy of a Graph</vt:lpstr>
      <vt:lpstr>Edges</vt:lpstr>
      <vt:lpstr>Edges</vt:lpstr>
      <vt:lpstr>Edges</vt:lpstr>
      <vt:lpstr>Representing Graphs</vt:lpstr>
      <vt:lpstr>Representing Graphs</vt:lpstr>
      <vt:lpstr>Representing Graphs</vt:lpstr>
      <vt:lpstr>Representing Graphs</vt:lpstr>
      <vt:lpstr>Representing Graphs</vt:lpstr>
      <vt:lpstr>RAPIDS Transforms Data Science</vt:lpstr>
      <vt:lpstr>Single-Source Shortest Path</vt:lpstr>
      <vt:lpstr>Centrality</vt:lpstr>
      <vt:lpstr>nx-cugraph</vt:lpstr>
      <vt:lpstr>Graph Neural Networks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Kevin Lee (Developer Programs)</cp:lastModifiedBy>
  <cp:revision>1</cp:revision>
  <dcterms:modified xsi:type="dcterms:W3CDTF">2024-10-10T20:06:13Z</dcterms:modified>
</cp:coreProperties>
</file>